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60"/>
  </p:notesMasterIdLst>
  <p:handoutMasterIdLst>
    <p:handoutMasterId r:id="rId61"/>
  </p:handoutMasterIdLst>
  <p:sldIdLst>
    <p:sldId id="449" r:id="rId6"/>
    <p:sldId id="459" r:id="rId7"/>
    <p:sldId id="488" r:id="rId8"/>
    <p:sldId id="491" r:id="rId9"/>
    <p:sldId id="492" r:id="rId10"/>
    <p:sldId id="482" r:id="rId11"/>
    <p:sldId id="493" r:id="rId12"/>
    <p:sldId id="495" r:id="rId13"/>
    <p:sldId id="498" r:id="rId14"/>
    <p:sldId id="501" r:id="rId15"/>
    <p:sldId id="500" r:id="rId16"/>
    <p:sldId id="497" r:id="rId17"/>
    <p:sldId id="499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4" r:id="rId29"/>
    <p:sldId id="513" r:id="rId30"/>
    <p:sldId id="515" r:id="rId31"/>
    <p:sldId id="516" r:id="rId32"/>
    <p:sldId id="526" r:id="rId33"/>
    <p:sldId id="517" r:id="rId34"/>
    <p:sldId id="518" r:id="rId35"/>
    <p:sldId id="519" r:id="rId36"/>
    <p:sldId id="521" r:id="rId37"/>
    <p:sldId id="522" r:id="rId38"/>
    <p:sldId id="520" r:id="rId39"/>
    <p:sldId id="524" r:id="rId40"/>
    <p:sldId id="525" r:id="rId41"/>
    <p:sldId id="531" r:id="rId42"/>
    <p:sldId id="527" r:id="rId43"/>
    <p:sldId id="528" r:id="rId44"/>
    <p:sldId id="530" r:id="rId45"/>
    <p:sldId id="532" r:id="rId46"/>
    <p:sldId id="533" r:id="rId47"/>
    <p:sldId id="534" r:id="rId48"/>
    <p:sldId id="540" r:id="rId49"/>
    <p:sldId id="535" r:id="rId50"/>
    <p:sldId id="536" r:id="rId51"/>
    <p:sldId id="538" r:id="rId52"/>
    <p:sldId id="539" r:id="rId53"/>
    <p:sldId id="523" r:id="rId54"/>
    <p:sldId id="541" r:id="rId55"/>
    <p:sldId id="542" r:id="rId56"/>
    <p:sldId id="543" r:id="rId57"/>
    <p:sldId id="494" r:id="rId58"/>
    <p:sldId id="450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CCCC"/>
    <a:srgbClr val="464547"/>
    <a:srgbClr val="FFA605"/>
    <a:srgbClr val="666666"/>
    <a:srgbClr val="B22746"/>
    <a:srgbClr val="A3C644"/>
    <a:srgbClr val="E6E6E6"/>
    <a:srgbClr val="999999"/>
    <a:srgbClr val="2FC2D9"/>
    <a:srgbClr val="1A9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6719" autoAdjust="0"/>
  </p:normalViewPr>
  <p:slideViewPr>
    <p:cSldViewPr snapToGrid="0">
      <p:cViewPr varScale="1">
        <p:scale>
          <a:sx n="116" d="100"/>
          <a:sy n="116" d="100"/>
        </p:scale>
        <p:origin x="1722" y="10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74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93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71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74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73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7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88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20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13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36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1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70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9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11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5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82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6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61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47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20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6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574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6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12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185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07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4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43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9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243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9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64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511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890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358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611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63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98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60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4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077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79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529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6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18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2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0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5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CASE STUDY IMAGERY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books.org/wiki/Java_Persistence/Caching" TargetMode="External"/><Relationship Id="rId13" Type="http://schemas.openxmlformats.org/officeDocument/2006/relationships/hyperlink" Target="http://www.datanucleus.org/products/datanucleus/jpa/transactions.html" TargetMode="External"/><Relationship Id="rId3" Type="http://schemas.openxmlformats.org/officeDocument/2006/relationships/hyperlink" Target="http://hibernate.org/orm/what-is-an-orm/" TargetMode="External"/><Relationship Id="rId7" Type="http://schemas.openxmlformats.org/officeDocument/2006/relationships/hyperlink" Target="http://www.baeldung.com/2011/12/13/the-persistence-layer-with-spring-3-1-and-jpa/" TargetMode="External"/><Relationship Id="rId12" Type="http://schemas.openxmlformats.org/officeDocument/2006/relationships/hyperlink" Target="http://www.kumaranuj.com/2013/06/jpa-2-entitymanagers-transactions-and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java2s.com/Code/Java/JPA/CatalogJPA.htm" TargetMode="External"/><Relationship Id="rId11" Type="http://schemas.openxmlformats.org/officeDocument/2006/relationships/hyperlink" Target="https://en.wikibooks.org/wiki/Java_Persistence/Transactions" TargetMode="External"/><Relationship Id="rId5" Type="http://schemas.openxmlformats.org/officeDocument/2006/relationships/hyperlink" Target="http://www.thoughts-on-java.org/jpa-21-overview/" TargetMode="External"/><Relationship Id="rId10" Type="http://schemas.openxmlformats.org/officeDocument/2006/relationships/hyperlink" Target="https://en.wikibooks.org/wiki/Java_Persistence/Locking" TargetMode="External"/><Relationship Id="rId4" Type="http://schemas.openxmlformats.org/officeDocument/2006/relationships/hyperlink" Target="http://docs.oracle.com/javaee/6/tutorial/doc/bnbpy.html" TargetMode="External"/><Relationship Id="rId9" Type="http://schemas.openxmlformats.org/officeDocument/2006/relationships/hyperlink" Target="http://docs.oracle.com/javaee/6/tutorial/doc/gkjjj.html#gkjeb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6857999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7671916" cy="1237262"/>
          </a:xfrm>
        </p:spPr>
        <p:txBody>
          <a:bodyPr/>
          <a:lstStyle/>
          <a:p>
            <a:r>
              <a:rPr lang="pt-BR" dirty="0" smtClean="0"/>
              <a:t>JAVA PERSISTENCE API</a:t>
            </a:r>
          </a:p>
          <a:p>
            <a:r>
              <a:rPr lang="pt-BR" dirty="0" smtClean="0"/>
              <a:t>Part 1 – Entity management</a:t>
            </a:r>
          </a:p>
          <a:p>
            <a:pPr lvl="0" defTabSz="342900"/>
            <a:endParaRPr lang="en-US" sz="1100" spc="-150" dirty="0" smtClean="0">
              <a:solidFill>
                <a:srgbClr val="B2274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YURIY OGLABYAK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 smtClean="0"/>
              <a:t>SEPTEMBER 13, 2016</a:t>
            </a:r>
            <a:endParaRPr lang="en-US" b="1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java.util.Date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javax.persistence.Column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javax.persistence.Entity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javax.persistence.Id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javax.persistence.Table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64646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Appartment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schema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dbo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Column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"id"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updatable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39C2D7"/>
              </a:buClr>
              <a:buNone/>
            </a:pP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@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addedAt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nullable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Date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addedAt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street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houseNumber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length = 20)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houseNumber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SIMPLE ENTITY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123" y="1423858"/>
            <a:ext cx="27908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ONE TABLE ~ SEVERAL CLASSES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Embed set of fields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92422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Inherit from non-entity superclass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57780" y="2769509"/>
            <a:ext cx="7780439" cy="408253"/>
            <a:chOff x="357780" y="2067708"/>
            <a:chExt cx="7780439" cy="408253"/>
          </a:xfrm>
        </p:grpSpPr>
        <p:sp>
          <p:nvSpPr>
            <p:cNvPr id="43" name="TextBox 42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Inherit from entity superclass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431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java.util.Date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javax.persistence.Embeddable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javax.persistence.Embedded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javax.persistence.Entity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javax.persistence.Id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Date 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addedAt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@Embedded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Address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@Embeddable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 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Address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street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houseNumber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AGGREGATE SET OF FIELDS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955" y="2914907"/>
            <a:ext cx="27908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MappedSuperclass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Date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openedAt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ShoppingCenter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Cinema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capacity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INHERIT SET OF FIELDS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423" y="1552575"/>
            <a:ext cx="27051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4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Date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openedAt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ShoppingCenter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Cinema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capacity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INHERIT SET OF FIELDS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423" y="1552575"/>
            <a:ext cx="27051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SEVERAL TABLES ~ ONE CLASS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Declare secondary table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92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@Table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SecondaryTable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Hotel_Details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pkJoinColumns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PrimaryKeyJoinColumn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Hotel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mainPhoto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table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Hotel_Details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[]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mainPhoto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SPLIT INTO FEW TABLES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55" y="4170147"/>
            <a:ext cx="71151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ENTITY INHERITANCE STRATEGIES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Single table </a:t>
              </a:r>
              <a:r>
                <a:rPr lang="en-US" sz="1600" dirty="0"/>
                <a:t>per </a:t>
              </a:r>
              <a:r>
                <a:rPr lang="en-US" sz="1600" dirty="0" smtClean="0"/>
                <a:t>hierarchy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84184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/>
                <a:t>Table per </a:t>
              </a:r>
              <a:r>
                <a:rPr lang="en-US" sz="1600" dirty="0" smtClean="0"/>
                <a:t>concrete class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57780" y="2769509"/>
            <a:ext cx="7780439" cy="408253"/>
            <a:chOff x="357780" y="2067708"/>
            <a:chExt cx="7780439" cy="408253"/>
          </a:xfrm>
        </p:grpSpPr>
        <p:sp>
          <p:nvSpPr>
            <p:cNvPr id="43" name="TextBox 42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/>
                <a:t>Joined </a:t>
              </a:r>
              <a:r>
                <a:rPr lang="en-US" sz="1600" dirty="0" smtClean="0"/>
                <a:t>subclass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77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@Inheritance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(strategy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InheritanceType.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SINGLE_TABLE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DiscriminatorColumn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entityType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DiscriminatorValue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floors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DiscriminatorValue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Cinema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capacity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DiscriminatorValue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ShoppingCenter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shopsAmount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SINGLE TABLE INHERITANCE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127" y="2308396"/>
            <a:ext cx="3329063" cy="214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@Inheritance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(strategy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InheritanceType.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TABLE_PER_CLASS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floors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Cinema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capacity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ShoppingCenter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shopsAmount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}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TABLE PER CLASS INHERITANCE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184" y="2204780"/>
            <a:ext cx="4128186" cy="34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932688"/>
            <a:ext cx="3426941" cy="5566899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Purpose, evolution history, implementations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67708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Object-relational mapping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357780" y="2699810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Validation</a:t>
              </a:r>
              <a:endParaRPr lang="en-US" sz="1600" dirty="0"/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57780" y="3401611"/>
            <a:ext cx="7780439" cy="408253"/>
            <a:chOff x="357780" y="3964014"/>
            <a:chExt cx="7780439" cy="408253"/>
          </a:xfrm>
        </p:grpSpPr>
        <p:sp>
          <p:nvSpPr>
            <p:cNvPr id="65" name="TextBox 64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Persistence context (overview) 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357780" y="4033715"/>
            <a:ext cx="7780439" cy="408253"/>
            <a:chOff x="357780" y="4596118"/>
            <a:chExt cx="7780439" cy="408253"/>
          </a:xfrm>
        </p:grpSpPr>
        <p:sp>
          <p:nvSpPr>
            <p:cNvPr id="70" name="TextBox 69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Configuration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cs typeface="Trebuchet MS"/>
              </a:endParaRPr>
            </a:p>
          </p:txBody>
        </p: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accent2"/>
                  </a:solidFill>
                  <a:latin typeface="Arial Black"/>
                  <a:cs typeface="Arial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62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@Inheritance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(strategy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InheritanceType.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DiscriminatorColumn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entityType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DiscriminatorValue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floors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DiscriminatorValue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PrimaryKeyJoinColumn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building_id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Cinema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capacity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DiscriminatorValue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PrimaryKeyJoinColumn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building_id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ShoppingCenter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shopsAmount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JOINED SUBCLASS INHERITANCE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392" y="1727758"/>
            <a:ext cx="4093638" cy="33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FIELD TYPES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Primitives, primitive wrappers, String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84184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Date and time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57780" y="2769509"/>
            <a:ext cx="7780439" cy="408253"/>
            <a:chOff x="357780" y="2067708"/>
            <a:chExt cx="7780439" cy="408253"/>
          </a:xfrm>
        </p:grpSpPr>
        <p:sp>
          <p:nvSpPr>
            <p:cNvPr id="43" name="TextBox 42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Enumerations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57780" y="3451988"/>
            <a:ext cx="7780439" cy="408253"/>
            <a:chOff x="357780" y="2067708"/>
            <a:chExt cx="7780439" cy="408253"/>
          </a:xfrm>
        </p:grpSpPr>
        <p:sp>
          <p:nvSpPr>
            <p:cNvPr id="19" name="TextBox 18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Collections of elements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357780" y="4134467"/>
            <a:ext cx="7780439" cy="408253"/>
            <a:chOff x="357780" y="2067708"/>
            <a:chExt cx="7780439" cy="408253"/>
          </a:xfrm>
        </p:grpSpPr>
        <p:sp>
          <p:nvSpPr>
            <p:cNvPr id="31" name="TextBox 30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Large binary or character arrays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357780" y="4786863"/>
            <a:ext cx="7780439" cy="408253"/>
            <a:chOff x="357780" y="2067708"/>
            <a:chExt cx="7780439" cy="408253"/>
          </a:xfrm>
        </p:grpSpPr>
        <p:sp>
          <p:nvSpPr>
            <p:cNvPr id="39" name="TextBox 38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Serializable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357780" y="5436535"/>
            <a:ext cx="7780439" cy="408253"/>
            <a:chOff x="357780" y="2067708"/>
            <a:chExt cx="7780439" cy="408253"/>
          </a:xfrm>
        </p:grpSpPr>
        <p:sp>
          <p:nvSpPr>
            <p:cNvPr id="54" name="TextBox 53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Any other types over Attribute Converters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5" name="Group 54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800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@Target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ElementType.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ElementType.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@Retention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RetentionPolicy.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RUNTIME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@interface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Column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String name()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unique()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insertable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updatable()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String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columnDefinition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String table()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length()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255;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precision()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scale()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@Target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ElementType.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ElementType.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FIELD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@Retention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RetentionPolicy.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RUNTIME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@interface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FetchType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fetch()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FetchType.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EAGER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optional()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SOURCE – FIELD MAPPING ANNOTATIONS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RealEstateAgency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agency_id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length =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250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@Column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unifiedCode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unique =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nullable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unifiedCode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"revenue"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precision =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17,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scale =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Double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revenue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…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FIELD MAPPING (PRIMITIVES)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1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@Entity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RealEstateAgency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uk-UA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Column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(name=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foundedAt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@Temporal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TemporalType.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Date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foundationDate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solidFill>
                <a:srgbClr val="646464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@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Temporal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TemporalType.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TIMESTAMP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Calendar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lastModifiedAt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@Column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(name=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"region"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@Enumerated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EnumType.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ORDINAL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Region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regionalLocation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@Enumerated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EnumType.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AgencyType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@Lob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@Basic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(fetch=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FetchType.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LAZY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byte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[]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photo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@Lob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String </a:t>
            </a:r>
            <a:r>
              <a:rPr lang="en-US" sz="120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resume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FIELD MAPPING (DATES, ENUMS)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7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RealEstateAgency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ElementCollection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phone_number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CollectionTable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name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agency_phones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joinColumns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agency_id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List&lt;String&gt;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phones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FIELD MAPPING (COLLECTION)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6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@Access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</a:t>
            </a:r>
            <a:r>
              <a:rPr lang="en-US" sz="14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RealEstateAgency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uk-UA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@Transient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openPassword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description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@Access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AccessType.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PROPERTY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String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getDescription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description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setDescription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(String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description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description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description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MAPPING CONTROL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@Entity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RealEstateAgency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solidFill>
                <a:srgbClr val="64646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@Column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"createdAt"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@Convert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(converter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ZonedDateTimeConverter.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ZonedDateTime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creationDate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solidFill>
                <a:srgbClr val="64646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solidFill>
                <a:srgbClr val="64646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solidFill>
                <a:srgbClr val="64646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autoApply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ZonedDateTimeConverter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AttributeConverter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ZonedDateTime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Date&gt;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Date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convertToDatabaseColumn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ZonedDateTime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toConvert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toConvert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?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Date.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toConvert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.toInstant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ZonedDateTime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convertToEntityAttribute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(Date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toConvert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toConvert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?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ZonedDateTime.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toConvert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toInstant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MAPPING CUSTOMIZATION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6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932688"/>
            <a:ext cx="3426941" cy="5566899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JPA ORM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Entity bean requirements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67708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Class-level mapping, inheritance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357780" y="2699810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Field-level mapping</a:t>
              </a:r>
              <a:r>
                <a:rPr lang="en-US" sz="1600" dirty="0" smtClean="0">
                  <a:solidFill>
                    <a:srgbClr val="FF0000"/>
                  </a:solidFill>
                  <a:cs typeface="Trebuchet MS"/>
                </a:rPr>
                <a:t> (we were here)</a:t>
              </a:r>
              <a:endParaRPr lang="en-US" sz="1600" dirty="0">
                <a:solidFill>
                  <a:srgbClr val="FF0000"/>
                </a:solidFill>
                <a:cs typeface="Trebuchet MS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52683" y="3922172"/>
            <a:ext cx="7780439" cy="408253"/>
            <a:chOff x="357780" y="3331911"/>
            <a:chExt cx="7780439" cy="408253"/>
          </a:xfrm>
        </p:grpSpPr>
        <p:sp>
          <p:nvSpPr>
            <p:cNvPr id="60" name="TextBox 59"/>
            <p:cNvSpPr txBox="1"/>
            <p:nvPr/>
          </p:nvSpPr>
          <p:spPr>
            <a:xfrm>
              <a:off x="823019" y="3356091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/>
                <a:t>Relations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52683" y="4554274"/>
            <a:ext cx="7780439" cy="408253"/>
            <a:chOff x="357780" y="3964014"/>
            <a:chExt cx="7780439" cy="408253"/>
          </a:xfrm>
        </p:grpSpPr>
        <p:sp>
          <p:nvSpPr>
            <p:cNvPr id="65" name="TextBox 64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Definition overrides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352683" y="3331912"/>
            <a:ext cx="7780439" cy="408253"/>
            <a:chOff x="357780" y="4596118"/>
            <a:chExt cx="7780439" cy="408253"/>
          </a:xfrm>
        </p:grpSpPr>
        <p:sp>
          <p:nvSpPr>
            <p:cNvPr id="34" name="TextBox 33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Identifiers, value generation</a:t>
              </a: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accent2"/>
                  </a:solidFill>
                  <a:latin typeface="Arial Black"/>
                  <a:cs typeface="Arial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43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ENTITY IDENTITIES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Simple @Id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92422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Composite @</a:t>
              </a:r>
              <a:r>
                <a:rPr lang="en-US" sz="1600" dirty="0" err="1" smtClean="0"/>
                <a:t>EmbeddedId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57780" y="2769509"/>
            <a:ext cx="7780439" cy="408253"/>
            <a:chOff x="357780" y="2067708"/>
            <a:chExt cx="7780439" cy="408253"/>
          </a:xfrm>
        </p:grpSpPr>
        <p:sp>
          <p:nvSpPr>
            <p:cNvPr id="43" name="TextBox 42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Composite @</a:t>
              </a:r>
              <a:r>
                <a:rPr lang="en-US" sz="1600" dirty="0" err="1" smtClean="0"/>
                <a:t>IdClass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94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610" y="939800"/>
            <a:ext cx="716427" cy="5562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3076250"/>
            <a:ext cx="9144002" cy="1577594"/>
            <a:chOff x="0" y="3076250"/>
            <a:chExt cx="9144002" cy="1577594"/>
          </a:xfrm>
        </p:grpSpPr>
        <p:sp>
          <p:nvSpPr>
            <p:cNvPr id="5" name="Content Placeholder 45"/>
            <p:cNvSpPr txBox="1">
              <a:spLocks/>
            </p:cNvSpPr>
            <p:nvPr/>
          </p:nvSpPr>
          <p:spPr>
            <a:xfrm>
              <a:off x="2899719" y="3076250"/>
              <a:ext cx="5738977" cy="1414917"/>
            </a:xfrm>
            <a:prstGeom prst="rect">
              <a:avLst/>
            </a:prstGeom>
          </p:spPr>
          <p:txBody>
            <a:bodyPr anchor="ctr" anchorCtr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/>
                <a:t>Java standard API specification</a:t>
              </a:r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/>
                <a:t>Adapting RDBMS from different vendors</a:t>
              </a:r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/>
                <a:t>High-level CRUD operations wrapping JDBC</a:t>
              </a:r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/>
                <a:t>High-level search (query language vs. query builder API)</a:t>
              </a:r>
              <a:endParaRPr lang="en-US" sz="1400" dirty="0"/>
            </a:p>
          </p:txBody>
        </p:sp>
        <p:sp>
          <p:nvSpPr>
            <p:cNvPr id="6" name="Content Placeholder 46"/>
            <p:cNvSpPr txBox="1">
              <a:spLocks/>
            </p:cNvSpPr>
            <p:nvPr/>
          </p:nvSpPr>
          <p:spPr>
            <a:xfrm>
              <a:off x="994520" y="3252123"/>
              <a:ext cx="1798106" cy="92948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latin typeface="Arial Black"/>
                  <a:cs typeface="Arial Black"/>
                </a:rPr>
                <a:t>UNIFIED</a:t>
              </a:r>
            </a:p>
            <a:p>
              <a:pPr marL="0" indent="0">
                <a:buNone/>
              </a:pPr>
              <a:r>
                <a:rPr lang="en-US" sz="1600" dirty="0" smtClean="0">
                  <a:latin typeface="Arial Black"/>
                  <a:cs typeface="Arial Black"/>
                </a:rPr>
                <a:t>PERSISTENCE</a:t>
              </a:r>
            </a:p>
            <a:p>
              <a:pPr marL="0" indent="0">
                <a:buNone/>
              </a:pPr>
              <a:r>
                <a:rPr lang="en-US" sz="1600" dirty="0" smtClean="0">
                  <a:latin typeface="Arial Black"/>
                  <a:cs typeface="Arial Black"/>
                </a:rPr>
                <a:t>APPROACH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58788" y="3484575"/>
              <a:ext cx="464582" cy="464582"/>
            </a:xfrm>
            <a:prstGeom prst="ellipse">
              <a:avLst/>
            </a:prstGeom>
            <a:solidFill>
              <a:srgbClr val="2FC2D9"/>
            </a:solidFill>
            <a:ln w="25400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27432" rIns="0" rtlCol="0" anchor="ctr" anchorCtr="0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Black"/>
                  <a:cs typeface="Arial Black"/>
                </a:rPr>
                <a:t>2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0" y="4653844"/>
              <a:ext cx="914400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0" y="1204671"/>
            <a:ext cx="9144002" cy="1573615"/>
            <a:chOff x="0" y="1204671"/>
            <a:chExt cx="9144002" cy="1573615"/>
          </a:xfrm>
        </p:grpSpPr>
        <p:sp>
          <p:nvSpPr>
            <p:cNvPr id="8" name="Oval 7"/>
            <p:cNvSpPr/>
            <p:nvPr/>
          </p:nvSpPr>
          <p:spPr>
            <a:xfrm>
              <a:off x="458788" y="1630375"/>
              <a:ext cx="464582" cy="464582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27432" rIns="0" rtlCol="0" anchor="ctr" anchorCtr="0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0" y="2778286"/>
              <a:ext cx="914400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45"/>
            <p:cNvSpPr txBox="1">
              <a:spLocks/>
            </p:cNvSpPr>
            <p:nvPr/>
          </p:nvSpPr>
          <p:spPr>
            <a:xfrm>
              <a:off x="2899719" y="1204671"/>
              <a:ext cx="5947719" cy="1414917"/>
            </a:xfrm>
            <a:prstGeom prst="rect">
              <a:avLst/>
            </a:prstGeom>
          </p:spPr>
          <p:txBody>
            <a:bodyPr anchor="ctr" anchorCtr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/>
                <a:t>Model bean class/instances </a:t>
              </a:r>
              <a:r>
                <a:rPr lang="en-US" sz="1400" dirty="0"/>
                <a:t>~ </a:t>
              </a:r>
              <a:r>
                <a:rPr lang="en-US" sz="1400" dirty="0" smtClean="0"/>
                <a:t>database table/rows</a:t>
              </a:r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/>
                <a:t>Bean fields/properties ~ table columns/cells</a:t>
              </a:r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/>
                <a:t>Bean relations ~ foreign keys, intermediate tables</a:t>
              </a:r>
            </a:p>
          </p:txBody>
        </p:sp>
        <p:sp>
          <p:nvSpPr>
            <p:cNvPr id="14" name="Content Placeholder 46"/>
            <p:cNvSpPr txBox="1">
              <a:spLocks/>
            </p:cNvSpPr>
            <p:nvPr/>
          </p:nvSpPr>
          <p:spPr>
            <a:xfrm>
              <a:off x="1012492" y="1373520"/>
              <a:ext cx="179810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latin typeface="Arial Black"/>
                  <a:cs typeface="Arial Black"/>
                </a:rPr>
                <a:t>DECLARATIVE OBJECT-RELATIONAL MAPPING</a:t>
              </a:r>
              <a:endParaRPr lang="en-US" sz="1600" dirty="0">
                <a:latin typeface="Arial Black"/>
                <a:cs typeface="Arial Black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8788" y="4947829"/>
            <a:ext cx="8179908" cy="1414917"/>
            <a:chOff x="458788" y="4947829"/>
            <a:chExt cx="8179908" cy="1414917"/>
          </a:xfrm>
        </p:grpSpPr>
        <p:sp>
          <p:nvSpPr>
            <p:cNvPr id="10" name="Oval 9"/>
            <p:cNvSpPr/>
            <p:nvPr/>
          </p:nvSpPr>
          <p:spPr>
            <a:xfrm>
              <a:off x="458788" y="5347242"/>
              <a:ext cx="464582" cy="464582"/>
            </a:xfrm>
            <a:prstGeom prst="ellipse">
              <a:avLst/>
            </a:prstGeom>
            <a:solidFill>
              <a:srgbClr val="2FC2D9"/>
            </a:solidFill>
            <a:ln w="25400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27432" rIns="0" rtlCol="0" anchor="ctr" anchorCtr="0"/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3</a:t>
              </a:r>
              <a:endParaRPr lang="en-US" sz="2000" dirty="0">
                <a:solidFill>
                  <a:srgbClr val="FFFFFF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15" name="Content Placeholder 45"/>
            <p:cNvSpPr txBox="1">
              <a:spLocks/>
            </p:cNvSpPr>
            <p:nvPr/>
          </p:nvSpPr>
          <p:spPr>
            <a:xfrm>
              <a:off x="2899719" y="4947829"/>
              <a:ext cx="5738977" cy="1414917"/>
            </a:xfrm>
            <a:prstGeom prst="rect">
              <a:avLst/>
            </a:prstGeom>
          </p:spPr>
          <p:txBody>
            <a:bodyPr anchor="ctr" anchorCtr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/>
                <a:t>Transaction management</a:t>
              </a:r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/>
                <a:t>L</a:t>
              </a:r>
              <a:r>
                <a:rPr lang="en-US" sz="1400" dirty="0" smtClean="0"/>
                <a:t>ocking &amp; versioning</a:t>
              </a:r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/>
                <a:t>Multi-level caching </a:t>
              </a:r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/>
                <a:t>Performance optimizations (lazy load, cascading, batches) etc.</a:t>
              </a:r>
              <a:endParaRPr lang="en-US" sz="1400" dirty="0"/>
            </a:p>
          </p:txBody>
        </p:sp>
        <p:sp>
          <p:nvSpPr>
            <p:cNvPr id="16" name="Content Placeholder 46"/>
            <p:cNvSpPr txBox="1">
              <a:spLocks/>
            </p:cNvSpPr>
            <p:nvPr/>
          </p:nvSpPr>
          <p:spPr>
            <a:xfrm>
              <a:off x="994520" y="5262523"/>
              <a:ext cx="1739003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Arial Black"/>
                  <a:cs typeface="Arial Black"/>
                </a:rPr>
                <a:t>ENTERPRISE</a:t>
              </a:r>
            </a:p>
            <a:p>
              <a:pPr marL="0" indent="0">
                <a:buNone/>
              </a:pPr>
              <a:r>
                <a:rPr lang="en-US" sz="1600" dirty="0" smtClean="0">
                  <a:latin typeface="Arial Black"/>
                  <a:cs typeface="Arial Black"/>
                </a:rPr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4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@Entity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EmbeddedId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Double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@Embeddable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 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implements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Serializable {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address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Integer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roomNumber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hashCode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{...}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equals(Object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{...}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EMBEDDED IDENTITY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IdClass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AppartmentId.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endParaRPr lang="en-US" sz="1400" dirty="0" smtClean="0">
              <a:solidFill>
                <a:srgbClr val="646464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@Entity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646464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@Id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address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Integer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roomNumber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Double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 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implements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Serializable {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address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Integer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roomNumber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hashCode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{...}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equals(Object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{...}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CLASS IDENTITY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GENERATED VALUE STRATEGIES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Table generator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92422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Sequence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57780" y="2769509"/>
            <a:ext cx="7780439" cy="408253"/>
            <a:chOff x="357780" y="2067708"/>
            <a:chExt cx="7780439" cy="408253"/>
          </a:xfrm>
        </p:grpSpPr>
        <p:sp>
          <p:nvSpPr>
            <p:cNvPr id="43" name="TextBox 42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Identity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57780" y="3451453"/>
            <a:ext cx="7780439" cy="408253"/>
            <a:chOff x="357780" y="2067708"/>
            <a:chExt cx="7780439" cy="408253"/>
          </a:xfrm>
        </p:grpSpPr>
        <p:sp>
          <p:nvSpPr>
            <p:cNvPr id="19" name="TextBox 18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Auto-selection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200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@Id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GeneratedValue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(strategy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GenerationType.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IDENTITY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Long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GeneratedValue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(strategy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GenerationType.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SEQUENCE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generator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AgencySeq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SequenceGenerator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name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AgencySeq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sequenceName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AgencyRegNumber_Seq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initialValue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allocationSize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100)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Integer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sequenceNumber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TableGenerator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name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AgencyTbl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table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TableGenerators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pkColumnName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Generator_Name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pkColumnValue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"Agency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valueColumnName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NextValue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initialValue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allocationSize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100)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GeneratedValue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(strategy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GenerationType.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generator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AgencyTbl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Integer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registrationNumber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VALUE GENERATION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164" y="3483060"/>
            <a:ext cx="2994588" cy="15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3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RELATIONS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One-to-One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92422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One-to-Many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57780" y="2769509"/>
            <a:ext cx="7780439" cy="408253"/>
            <a:chOff x="357780" y="2067708"/>
            <a:chExt cx="7780439" cy="408253"/>
          </a:xfrm>
        </p:grpSpPr>
        <p:sp>
          <p:nvSpPr>
            <p:cNvPr id="43" name="TextBox 42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Many-to-One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57780" y="3458629"/>
            <a:ext cx="7780439" cy="408253"/>
            <a:chOff x="357780" y="2067708"/>
            <a:chExt cx="7780439" cy="408253"/>
          </a:xfrm>
        </p:grpSpPr>
        <p:sp>
          <p:nvSpPr>
            <p:cNvPr id="19" name="TextBox 18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Many-to-Many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5069058" y="1458997"/>
            <a:ext cx="2995020" cy="408253"/>
            <a:chOff x="357780" y="1435606"/>
            <a:chExt cx="2995020" cy="408253"/>
          </a:xfrm>
        </p:grpSpPr>
        <p:sp>
          <p:nvSpPr>
            <p:cNvPr id="26" name="TextBox 25"/>
            <p:cNvSpPr txBox="1"/>
            <p:nvPr/>
          </p:nvSpPr>
          <p:spPr>
            <a:xfrm>
              <a:off x="823019" y="1459785"/>
              <a:ext cx="2529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Unidirectional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5069058" y="2115813"/>
            <a:ext cx="3069161" cy="408253"/>
            <a:chOff x="357780" y="2067708"/>
            <a:chExt cx="3069161" cy="408253"/>
          </a:xfrm>
        </p:grpSpPr>
        <p:sp>
          <p:nvSpPr>
            <p:cNvPr id="31" name="TextBox 30"/>
            <p:cNvSpPr txBox="1"/>
            <p:nvPr/>
          </p:nvSpPr>
          <p:spPr>
            <a:xfrm>
              <a:off x="823019" y="2091887"/>
              <a:ext cx="26039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Bidirectional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44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Hotel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u="sng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OneToOne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(fetch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FetchType.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LAZY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details_id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HotelDetails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details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HotelDetails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details_id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[]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mainPhoto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OneToOne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mappedBy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"details"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Hotel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ONE-TO-ONE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102100" y="4622800"/>
            <a:ext cx="3378200" cy="97790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9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@Entity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@Id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OneToMany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targetEntity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mappedBy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"hotel"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Collection&lt;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details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@Entity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@Id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Integer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number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Double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ManyToOne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ONE-TO-MANY / MANY-TO-ONE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321300" y="2984500"/>
            <a:ext cx="2159000" cy="163830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Hotel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ElementCollection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Reward.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CollectionTable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name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HotelRewards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joinColumns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{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(name=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)})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MapKeyColumn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(name=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rewardCode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Map&lt;String, Reward&gt;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rewards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HashMap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&lt;String, Reward&gt;();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@Embeddable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Reward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rewardCode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rewardName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Date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rewardDate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ONE-TO-MANY as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2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 class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2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Integer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number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Double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ManyToMany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JoinTable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name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AppartmentVisitors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joinColumns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JoinColumn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appartment_id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inverseJoinColumns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JoinColumn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visitor_id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Collection&lt;Visitor&gt;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HashSet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&lt;Visitor&gt;();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addVisitor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(Visitor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getVisitors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().add(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.getAppartments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().add(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2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String </a:t>
            </a:r>
            <a:r>
              <a:rPr lang="en-US" sz="120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ManyToMany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mappedBy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"visitors"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targetEntity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Collection&lt;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MANY-TO-MANY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67200" y="4406900"/>
            <a:ext cx="3898900" cy="113030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7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DEFINITION OVERRIDES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Attribute override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92422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Association override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21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80184" y="1435608"/>
            <a:ext cx="8430768" cy="4372068"/>
          </a:xfrm>
        </p:spPr>
        <p:txBody>
          <a:bodyPr numCol="2">
            <a:normAutofit lnSpcReduction="10000"/>
          </a:bodyPr>
          <a:lstStyle/>
          <a:p>
            <a:pPr marL="173736" lvl="0" indent="-173736">
              <a:buFont typeface="Arial"/>
              <a:buChar char="•"/>
            </a:pPr>
            <a:r>
              <a:rPr lang="en-US" sz="2000" dirty="0"/>
              <a:t>Dec </a:t>
            </a:r>
            <a:r>
              <a:rPr lang="en-US" sz="2000" dirty="0" smtClean="0"/>
              <a:t>1999- Aug 2001</a:t>
            </a:r>
          </a:p>
          <a:p>
            <a:pPr lvl="1" indent="0">
              <a:buNone/>
            </a:pPr>
            <a:r>
              <a:rPr lang="en-US" sz="2000" dirty="0" smtClean="0"/>
              <a:t>EJB </a:t>
            </a:r>
            <a:r>
              <a:rPr lang="en-US" sz="2000" dirty="0"/>
              <a:t>1.1 CMP</a:t>
            </a:r>
          </a:p>
          <a:p>
            <a:pPr lvl="1" indent="0">
              <a:buNone/>
            </a:pPr>
            <a:r>
              <a:rPr lang="en-US" sz="2000" dirty="0" smtClean="0"/>
              <a:t>EJB </a:t>
            </a:r>
            <a:r>
              <a:rPr lang="en-US" sz="2000" dirty="0"/>
              <a:t>2.0 CMP (JSR 19</a:t>
            </a:r>
            <a:r>
              <a:rPr lang="en-US" sz="2000" dirty="0" smtClean="0"/>
              <a:t>)</a:t>
            </a:r>
          </a:p>
          <a:p>
            <a:pPr lvl="1" indent="0">
              <a:buNone/>
            </a:pPr>
            <a:endParaRPr lang="en-US" sz="2000" dirty="0"/>
          </a:p>
          <a:p>
            <a:pPr marL="173736" lvl="0" indent="-173736">
              <a:buFont typeface="Arial"/>
              <a:buChar char="•"/>
            </a:pPr>
            <a:r>
              <a:rPr lang="en-US" sz="2000" dirty="0"/>
              <a:t>Jul </a:t>
            </a:r>
            <a:r>
              <a:rPr lang="en-US" sz="2000" dirty="0" smtClean="0"/>
              <a:t>2002 – Mar 2005</a:t>
            </a:r>
          </a:p>
          <a:p>
            <a:pPr lvl="1" indent="0">
              <a:buNone/>
            </a:pPr>
            <a:r>
              <a:rPr lang="en-US" sz="2000" dirty="0" smtClean="0"/>
              <a:t>Hibernate 1.0</a:t>
            </a:r>
          </a:p>
          <a:p>
            <a:pPr lvl="1" indent="0">
              <a:buNone/>
            </a:pPr>
            <a:r>
              <a:rPr lang="en-US" sz="2000" dirty="0" smtClean="0"/>
              <a:t>Hibernate 2.0</a:t>
            </a:r>
          </a:p>
          <a:p>
            <a:pPr lvl="1" indent="0">
              <a:buNone/>
            </a:pPr>
            <a:r>
              <a:rPr lang="en-US" sz="2000" dirty="0" smtClean="0"/>
              <a:t>Hibernate </a:t>
            </a:r>
            <a:r>
              <a:rPr lang="en-US" sz="2000" dirty="0"/>
              <a:t>3.0 @</a:t>
            </a:r>
          </a:p>
          <a:p>
            <a:pPr lvl="0"/>
            <a:endParaRPr lang="en-US" sz="2000" dirty="0" smtClean="0"/>
          </a:p>
          <a:p>
            <a:pPr marL="173736" lvl="0" indent="-173736">
              <a:buFont typeface="Arial"/>
              <a:buChar char="•"/>
            </a:pPr>
            <a:r>
              <a:rPr lang="en-US" sz="2000" dirty="0" smtClean="0"/>
              <a:t>May 2006 – Oct 2006</a:t>
            </a:r>
          </a:p>
          <a:p>
            <a:pPr lvl="1" indent="0">
              <a:buNone/>
            </a:pPr>
            <a:r>
              <a:rPr lang="en-US" sz="2000" b="1" dirty="0" smtClean="0"/>
              <a:t>JPA </a:t>
            </a:r>
            <a:r>
              <a:rPr lang="en-US" sz="2000" b="1" dirty="0"/>
              <a:t>1.0 @ (JSR 220)</a:t>
            </a:r>
          </a:p>
          <a:p>
            <a:pPr lvl="1" indent="0">
              <a:buNone/>
            </a:pPr>
            <a:r>
              <a:rPr lang="en-US" sz="2000" dirty="0" smtClean="0"/>
              <a:t>Hibernate </a:t>
            </a:r>
            <a:r>
              <a:rPr lang="en-US" sz="2000" dirty="0"/>
              <a:t>3.2 (JPA 1.0</a:t>
            </a:r>
            <a:r>
              <a:rPr lang="en-US" sz="2000" dirty="0" smtClean="0"/>
              <a:t>)</a:t>
            </a:r>
            <a:endParaRPr lang="en-US" sz="2000" dirty="0"/>
          </a:p>
          <a:p>
            <a:pPr marL="173736" lvl="0" indent="-173736">
              <a:buFont typeface="Arial"/>
              <a:buChar char="•"/>
            </a:pPr>
            <a:endParaRPr lang="en-US" sz="2000" dirty="0" smtClean="0"/>
          </a:p>
          <a:p>
            <a:pPr marL="173736" lvl="0" indent="-173736">
              <a:buFont typeface="Arial"/>
              <a:buChar char="•"/>
            </a:pPr>
            <a:r>
              <a:rPr lang="en-US" sz="2000" dirty="0" smtClean="0"/>
              <a:t>Dec 2009 – </a:t>
            </a:r>
            <a:r>
              <a:rPr lang="en-US" sz="2000" dirty="0"/>
              <a:t>Dec 2011</a:t>
            </a:r>
            <a:endParaRPr lang="en-US" sz="2000" dirty="0" smtClean="0"/>
          </a:p>
          <a:p>
            <a:pPr lvl="1" indent="0">
              <a:buNone/>
            </a:pPr>
            <a:r>
              <a:rPr lang="en-US" sz="2000" b="1" dirty="0" smtClean="0"/>
              <a:t>JPA </a:t>
            </a:r>
            <a:r>
              <a:rPr lang="en-US" sz="2000" b="1" dirty="0"/>
              <a:t>2.0 (JSR 317)</a:t>
            </a:r>
          </a:p>
          <a:p>
            <a:pPr lvl="1" indent="0">
              <a:buNone/>
            </a:pPr>
            <a:r>
              <a:rPr lang="en-US" sz="2000" dirty="0" smtClean="0"/>
              <a:t>Hibernate </a:t>
            </a:r>
            <a:r>
              <a:rPr lang="en-US" sz="2000" dirty="0"/>
              <a:t>3.5 (JPA 2.0)</a:t>
            </a:r>
          </a:p>
          <a:p>
            <a:pPr lvl="1" indent="0">
              <a:buNone/>
            </a:pPr>
            <a:r>
              <a:rPr lang="en-US" sz="2000" dirty="0" smtClean="0"/>
              <a:t>Hibernate </a:t>
            </a:r>
            <a:r>
              <a:rPr lang="en-US" sz="2000" dirty="0"/>
              <a:t>4.0</a:t>
            </a:r>
          </a:p>
          <a:p>
            <a:pPr marL="173736" lvl="0" indent="-173736">
              <a:buFont typeface="Arial"/>
              <a:buChar char="•"/>
            </a:pPr>
            <a:endParaRPr lang="en-US" sz="2000" dirty="0" smtClean="0"/>
          </a:p>
          <a:p>
            <a:pPr marL="173736" lvl="0" indent="-173736">
              <a:buFont typeface="Arial"/>
              <a:buChar char="•"/>
            </a:pPr>
            <a:r>
              <a:rPr lang="en-US" sz="2000" dirty="0" smtClean="0"/>
              <a:t>Apr 2013 – Sep 2015</a:t>
            </a:r>
          </a:p>
          <a:p>
            <a:pPr lvl="1" indent="0">
              <a:buNone/>
            </a:pPr>
            <a:r>
              <a:rPr lang="en-US" sz="2000" b="1" dirty="0" smtClean="0"/>
              <a:t>JPA </a:t>
            </a:r>
            <a:r>
              <a:rPr lang="en-US" sz="2000" b="1" dirty="0"/>
              <a:t>2.1</a:t>
            </a:r>
          </a:p>
          <a:p>
            <a:pPr lvl="1" indent="0">
              <a:buNone/>
            </a:pPr>
            <a:r>
              <a:rPr lang="en-US" sz="2000" dirty="0" smtClean="0"/>
              <a:t>Hibernate </a:t>
            </a:r>
            <a:r>
              <a:rPr lang="en-US" sz="2000" dirty="0"/>
              <a:t>4.3 (JPA 2.1)</a:t>
            </a:r>
          </a:p>
          <a:p>
            <a:pPr lvl="1" indent="0">
              <a:buNone/>
            </a:pPr>
            <a:r>
              <a:rPr lang="en-US" sz="2000" dirty="0" smtClean="0"/>
              <a:t>Hibernate </a:t>
            </a:r>
            <a:r>
              <a:rPr lang="en-US" sz="2000" dirty="0"/>
              <a:t>5.0 </a:t>
            </a:r>
            <a:r>
              <a:rPr lang="el-GR" sz="2000" dirty="0" smtClean="0"/>
              <a:t>λ</a:t>
            </a:r>
            <a:endParaRPr lang="en-US" sz="2000" dirty="0" smtClean="0"/>
          </a:p>
          <a:p>
            <a:pPr lvl="1" indent="0">
              <a:buNone/>
            </a:pPr>
            <a:endParaRPr lang="en-US" sz="2000" dirty="0"/>
          </a:p>
          <a:p>
            <a:pPr lvl="1" indent="0">
              <a:buNone/>
            </a:pP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236024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5"/>
            <a:ext cx="8379983" cy="5008605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@Embeddable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Address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@Column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city"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city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street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2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houseNo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@Entity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Theatre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@Id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@Embedded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AttributeOverrides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AttributeOverride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"city"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column =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@Column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"town"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)),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AttributeOverride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houseNo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column = 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@Column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(name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buildingNo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))})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Address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address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– DEFINITION OVERRIDES</a:t>
            </a:r>
          </a:p>
        </p:txBody>
      </p:sp>
    </p:spTree>
    <p:extLst>
      <p:ext uri="{BB962C8B-B14F-4D97-AF65-F5344CB8AC3E}">
        <p14:creationId xmlns:p14="http://schemas.microsoft.com/office/powerpoint/2010/main" val="18105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932688"/>
            <a:ext cx="3426941" cy="5566899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JPA ORM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Entity bean requirements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67708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Class-level mapping, inheritance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357780" y="2699810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Field-level mapping</a:t>
              </a:r>
              <a:endParaRPr lang="en-US" sz="1600" dirty="0">
                <a:solidFill>
                  <a:srgbClr val="FF0000"/>
                </a:solidFill>
                <a:cs typeface="Trebuchet MS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52683" y="3922172"/>
            <a:ext cx="7780439" cy="408253"/>
            <a:chOff x="357780" y="3331911"/>
            <a:chExt cx="7780439" cy="408253"/>
          </a:xfrm>
        </p:grpSpPr>
        <p:sp>
          <p:nvSpPr>
            <p:cNvPr id="60" name="TextBox 59"/>
            <p:cNvSpPr txBox="1"/>
            <p:nvPr/>
          </p:nvSpPr>
          <p:spPr>
            <a:xfrm>
              <a:off x="823019" y="3356091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/>
                <a:t>Relations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52683" y="4554274"/>
            <a:ext cx="7780439" cy="408253"/>
            <a:chOff x="357780" y="3964014"/>
            <a:chExt cx="7780439" cy="408253"/>
          </a:xfrm>
        </p:grpSpPr>
        <p:sp>
          <p:nvSpPr>
            <p:cNvPr id="65" name="TextBox 64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Definition overrides</a:t>
              </a:r>
              <a:r>
                <a:rPr lang="en-US" sz="1600" dirty="0">
                  <a:solidFill>
                    <a:srgbClr val="FF0000"/>
                  </a:solidFill>
                  <a:cs typeface="Trebuchet MS"/>
                </a:rPr>
                <a:t> (we were here)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352683" y="3331912"/>
            <a:ext cx="7780439" cy="408253"/>
            <a:chOff x="357780" y="4596118"/>
            <a:chExt cx="7780439" cy="408253"/>
          </a:xfrm>
        </p:grpSpPr>
        <p:sp>
          <p:nvSpPr>
            <p:cNvPr id="34" name="TextBox 33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Identifiers, value generation</a:t>
              </a: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accent2"/>
                  </a:solidFill>
                  <a:latin typeface="Arial Black"/>
                  <a:cs typeface="Arial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536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BEAN VALIDATION </a:t>
            </a:r>
            <a:r>
              <a:rPr lang="en-US" dirty="0"/>
              <a:t>(JSR 303)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60362" y="1235675"/>
            <a:ext cx="8379983" cy="5008605"/>
          </a:xfrm>
          <a:prstGeom prst="rect">
            <a:avLst/>
          </a:prstGeom>
        </p:spPr>
        <p:txBody>
          <a:bodyPr numCol="2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Agent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NotNull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@Pattern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regexp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"[0-9]{10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cellPhone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@Temporal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TemporalType.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@Past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Date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birthday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NotNull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@Valid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OneToOne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JoinColumn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address_id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Addresss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address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Addresss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street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houseNumber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2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932688"/>
            <a:ext cx="3426941" cy="5566899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PERSISTENCE CONTEXT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Entity manager &amp; entity manager factory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701553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312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Cascading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357780" y="3333655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/>
                <a:t>Entity listeners and callback </a:t>
              </a:r>
              <a:r>
                <a:rPr lang="en-US" sz="1600" dirty="0" smtClean="0"/>
                <a:t>methods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352683" y="3965757"/>
            <a:ext cx="7780439" cy="408253"/>
            <a:chOff x="357780" y="4596118"/>
            <a:chExt cx="7780439" cy="408253"/>
          </a:xfrm>
        </p:grpSpPr>
        <p:sp>
          <p:nvSpPr>
            <p:cNvPr id="34" name="TextBox 33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>
                  <a:solidFill>
                    <a:srgbClr val="CCCCCC"/>
                  </a:solidFill>
                  <a:cs typeface="Trebuchet MS"/>
                </a:rPr>
                <a:t>Caching</a:t>
              </a: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accent2"/>
                  </a:solidFill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352683" y="2078037"/>
            <a:ext cx="7780439" cy="408253"/>
            <a:chOff x="357780" y="2067708"/>
            <a:chExt cx="7780439" cy="408253"/>
          </a:xfrm>
        </p:grpSpPr>
        <p:sp>
          <p:nvSpPr>
            <p:cNvPr id="85" name="TextBox 84"/>
            <p:cNvSpPr txBox="1"/>
            <p:nvPr/>
          </p:nvSpPr>
          <p:spPr>
            <a:xfrm>
              <a:off x="823019" y="209312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Entity lifecycle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86" name="Group 85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352683" y="4632433"/>
            <a:ext cx="7780439" cy="408253"/>
            <a:chOff x="357780" y="4596118"/>
            <a:chExt cx="7780439" cy="408253"/>
          </a:xfrm>
        </p:grpSpPr>
        <p:sp>
          <p:nvSpPr>
            <p:cNvPr id="90" name="TextBox 89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CCCCCC"/>
                  </a:solidFill>
                  <a:cs typeface="Trebuchet MS"/>
                </a:rPr>
                <a:t>Version control</a:t>
              </a:r>
              <a:endParaRPr lang="en-US" sz="1600" dirty="0">
                <a:solidFill>
                  <a:srgbClr val="CCCCCC"/>
                </a:solidFill>
                <a:cs typeface="Trebuchet MS"/>
              </a:endParaRPr>
            </a:p>
          </p:txBody>
        </p:sp>
        <p:grpSp>
          <p:nvGrpSpPr>
            <p:cNvPr id="91" name="Group 90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accent2"/>
                  </a:solidFill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352683" y="5269592"/>
            <a:ext cx="7780439" cy="408253"/>
            <a:chOff x="357780" y="4596118"/>
            <a:chExt cx="7780439" cy="408253"/>
          </a:xfrm>
        </p:grpSpPr>
        <p:sp>
          <p:nvSpPr>
            <p:cNvPr id="95" name="TextBox 94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CCCCCC"/>
                  </a:solidFill>
                  <a:cs typeface="Trebuchet MS"/>
                </a:rPr>
                <a:t>Transactions support (CMT &amp; BMT)</a:t>
              </a:r>
              <a:endParaRPr lang="en-US" sz="1600" dirty="0">
                <a:solidFill>
                  <a:srgbClr val="CCCCCC"/>
                </a:solidFill>
                <a:cs typeface="Trebuchet MS"/>
              </a:endParaRPr>
            </a:p>
          </p:txBody>
        </p:sp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accent2"/>
                  </a:solidFill>
                  <a:latin typeface="Arial Black"/>
                  <a:cs typeface="Arial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83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Configuration: persistence.xml</a:t>
            </a:r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60362" y="1235675"/>
            <a:ext cx="8379983" cy="5008605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lvl="0" indent="95250" defTabSz="457189">
              <a:lnSpc>
                <a:spcPct val="150000"/>
              </a:lnSpc>
              <a:spcBef>
                <a:spcPts val="0"/>
              </a:spcBef>
              <a:buClrTx/>
              <a:buNone/>
              <a:tabLst>
                <a:tab pos="269875" algn="l"/>
              </a:tabLst>
            </a:pP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&lt;persistence 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xmlns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="http://java.sun.com/xml/ns/persistence"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       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xmlns:xsi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="http://www.w3.org/2001/XMLSchema-instance"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       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xsi:schemaLocation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="http://java.sun.com/xml/ns/persistence http://java.sun.com/xml/ns/persistence/persistence" version="1.0"&gt;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&lt;persistence-unit name="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JPAService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" transaction-type="RESOURCE_LOCAL"&gt;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  &lt;properties&gt;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    &lt;property name="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hibernate.dialect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" value="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org.hibernate.dialect.HSQLDialect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"/&gt;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    &lt;property name="hibernate.hbm2ddl.auto" value="update"/&gt;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    &lt;property name="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hibernate.connection.driver_class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" value="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org.hsqldb.jdbcDriver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"/&gt;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    &lt;property name="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hibernate.connection.username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" value="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sa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"/&gt;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    &lt;property name="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hibernate.connection.password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" value=""/&gt;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    &lt;property name="hibernate.connection.url" value="</a:t>
            </a:r>
            <a:r>
              <a:rPr lang="en-US" sz="1400" dirty="0" err="1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jdbc:hsqldb:data</a:t>
            </a: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/tutorial"/&gt;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  &lt;/properties&gt;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  &lt;/persistence-unit&gt;</a:t>
            </a:r>
            <a:b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</a:br>
            <a:r>
              <a:rPr lang="en-US" sz="1400" dirty="0">
                <a:solidFill>
                  <a:srgbClr val="464547"/>
                </a:solidFill>
                <a:latin typeface="Tahoma" pitchFamily="34" charset="0"/>
                <a:cs typeface="Tahoma" pitchFamily="34" charset="0"/>
              </a:rPr>
              <a:t>&lt;/persistence&gt;</a:t>
            </a:r>
            <a:endParaRPr lang="en-US" sz="1400" dirty="0">
              <a:solidFill>
                <a:srgbClr val="464547"/>
              </a:solidFill>
              <a:cs typeface="+mn-cs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ENTITY MANAGERS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Application managed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92422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Container managed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55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CONTAINER-MANAGED CONTEXT</a:t>
            </a:r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60362" y="1235675"/>
            <a:ext cx="8379983" cy="5008605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Repository</a:t>
            </a:r>
            <a:endParaRPr lang="en-US" sz="16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AppartmentService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6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endParaRPr lang="en-US" sz="16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@</a:t>
            </a:r>
            <a:r>
              <a:rPr lang="en-US" sz="16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PersistenceContext</a:t>
            </a:r>
            <a:endParaRPr lang="en-US" sz="16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EntityManager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6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doMethod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6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6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6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.persist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Hotel());</a:t>
            </a:r>
            <a:endParaRPr lang="en-US" sz="16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  <a:endParaRPr lang="en-US" sz="16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6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3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APPLICATION-MANAGED CONTEXT</a:t>
            </a:r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60362" y="1079501"/>
            <a:ext cx="8379983" cy="5164780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Repository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AppartmentService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PersistenceUnit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EntityManagerFactory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Resource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UserTransaction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utx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doMethod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EntityManager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emf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.createEntityManager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utx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.begin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.persist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Hotel());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utx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.commit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}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catch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(Exception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utx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.rollback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85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SOURCE – ENTITY MANAGER</a:t>
            </a:r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60362" y="1079501"/>
            <a:ext cx="8379983" cy="5164780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EntityManager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persist(Object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paramObject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&lt;T&gt; T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 </a:t>
            </a:r>
            <a:r>
              <a:rPr lang="de-DE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paramT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remove(Object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paramObject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&lt;T&gt; T find(Class&lt;T&gt;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Object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paramObject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flush();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setFlushMode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FlushModeType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paramFlushModeType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lock(Object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paramObject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LockModeType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refresh(Object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paramObject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clear();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detach(Object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paramObject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Query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(String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&lt;T&gt;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TypedQuery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&lt;T&gt;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CriteriaQuery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&lt;T&gt;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joinTransaction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Object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getDelegate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close();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EntityTransaction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getTransaction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CriteriaBuilder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getCriteriaBuilder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Metamodel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getMetamodel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6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None/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3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ENTITY LIFECYCLE</a:t>
            </a:r>
            <a:endParaRPr lang="en-US" dirty="0"/>
          </a:p>
        </p:txBody>
      </p:sp>
      <p:pic>
        <p:nvPicPr>
          <p:cNvPr id="3076" name="Picture 4" descr="&amp;Rcy;&amp;iecy;&amp;zcy;&amp;ucy;&amp;lcy;&amp;softcy;&amp;tcy;&amp;acy;&amp;tcy; &amp;pcy;&amp;ocy;&amp;shcy;&amp;ucy;&amp;kcy;&amp;ucy; &amp;zcy;&amp;ocy;&amp;bcy;&amp;rcy;&amp;acy;&amp;zhcy;&amp;iecy;&amp;ncy;&amp;softcy; &amp;zcy;&amp;acy; &amp;zcy;&amp;acy;&amp;pcy;&amp;icy;&amp;tcy;&amp;ocy;&amp;mcy; &quot;jpa entity lifecycle diagram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1090612"/>
            <a:ext cx="6643027" cy="50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4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 smtClean="0"/>
              <a:t>POPULAR IMPLEMENTATIONS</a:t>
            </a:r>
            <a:endParaRPr lang="en-US" dirty="0"/>
          </a:p>
        </p:txBody>
      </p:sp>
      <p:pic>
        <p:nvPicPr>
          <p:cNvPr id="1026" name="Picture 2" descr="&amp;Rcy;&amp;iecy;&amp;zcy;&amp;ucy;&amp;lcy;&amp;softcy;&amp;tcy;&amp;acy;&amp;tcy; &amp;pcy;&amp;ocy;&amp;shcy;&amp;ucy;&amp;kcy;&amp;ucy; &amp;zcy;&amp;ocy;&amp;bcy;&amp;rcy;&amp;acy;&amp;zhcy;&amp;iecy;&amp;ncy;&amp;softcy; &amp;zcy;&amp;acy; &amp;zcy;&amp;acy;&amp;pcy;&amp;icy;&amp;tcy;&amp;ocy;&amp;mcy; &quot;hibernate orm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25" y="1551672"/>
            <a:ext cx="2389793" cy="17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&amp;Rcy;&amp;iecy;&amp;zcy;&amp;ucy;&amp;lcy;&amp;softcy;&amp;tcy;&amp;acy;&amp;tcy; &amp;pcy;&amp;ocy;&amp;shcy;&amp;ucy;&amp;kcy;&amp;ucy; &amp;zcy;&amp;ocy;&amp;bcy;&amp;rcy;&amp;acy;&amp;zhcy;&amp;iecy;&amp;ncy;&amp;softcy; &amp;zcy;&amp;acy; &amp;zcy;&amp;acy;&amp;pcy;&amp;icy;&amp;tcy;&amp;ocy;&amp;mcy; &quot;toplink jpa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71" y="2585234"/>
            <a:ext cx="2511510" cy="125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&amp;Rcy;&amp;iecy;&amp;zcy;&amp;ucy;&amp;lcy;&amp;softcy;&amp;tcy;&amp;acy;&amp;tcy; &amp;pcy;&amp;ocy;&amp;shcy;&amp;ucy;&amp;kcy;&amp;ucy; &amp;zcy;&amp;ocy;&amp;bcy;&amp;rcy;&amp;acy;&amp;zhcy;&amp;iecy;&amp;ncy;&amp;softcy; &amp;zcy;&amp;acy; &amp;zcy;&amp;acy;&amp;pcy;&amp;icy;&amp;tcy;&amp;ocy;&amp;mcy; &quot;toplink jpa logo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8" y="1551672"/>
            <a:ext cx="2933528" cy="108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Nucleus16-3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54" y="4651621"/>
            <a:ext cx="28575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openjpa.apache.org/images/openjpa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93" y="4651621"/>
            <a:ext cx="29813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80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- CASCADING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0362" y="1235675"/>
            <a:ext cx="8379983" cy="500860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@Entity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 {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@Id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Long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OneToMany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cascade =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CascadeType.</a:t>
            </a:r>
            <a:r>
              <a:rPr lang="en-US" sz="1400" b="1" i="1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ALL</a:t>
            </a: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mappedBy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"hotel"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JoinColumn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referenceColumnName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hotel_id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Collection&lt;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details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@Entity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@Id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Long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Integer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number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Double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buFont typeface="Arial"/>
              <a:buNone/>
            </a:pP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Font typeface="Arial"/>
              <a:buNone/>
            </a:pP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65" y="3990030"/>
            <a:ext cx="4401880" cy="22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CALLBACK METHODS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719262"/>
            <a:ext cx="8693510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CALLBACK METHOD &amp; LISTENER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0362" y="1235675"/>
            <a:ext cx="8379983" cy="500860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@Entity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ExcludeSuperclassListeners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EntityListeners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LogListener.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Agent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extends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Person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@Id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Long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String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PrePersist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PreUpdate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trimStrings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(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?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: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.trim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LogListener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PostLoad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objectLoaded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(Object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"Loaded from DB 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2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439862"/>
            <a:ext cx="8379983" cy="457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://hibernate.org/orm/what-is-an-orm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(ORM)</a:t>
            </a:r>
          </a:p>
          <a:p>
            <a:pPr marL="0" indent="0">
              <a:buNone/>
            </a:pPr>
            <a:r>
              <a:rPr lang="en-US" sz="1200" dirty="0">
                <a:hlinkClick r:id="rId4"/>
              </a:rPr>
              <a:t>http://</a:t>
            </a:r>
            <a:r>
              <a:rPr lang="en-US" sz="1200" dirty="0" smtClean="0">
                <a:hlinkClick r:id="rId4"/>
              </a:rPr>
              <a:t>docs.oracle.com/javaee/6/tutorial/doc/bnbpy.html</a:t>
            </a:r>
            <a:r>
              <a:rPr lang="en-US" sz="1200" dirty="0" smtClean="0"/>
              <a:t> (Oracle tutorial)</a:t>
            </a:r>
            <a:endParaRPr lang="uk-UA" sz="1200" dirty="0" smtClean="0"/>
          </a:p>
          <a:p>
            <a:pPr marL="0" indent="0">
              <a:buNone/>
            </a:pPr>
            <a:r>
              <a:rPr lang="en-US" sz="1200" dirty="0">
                <a:hlinkClick r:id="rId5"/>
              </a:rPr>
              <a:t>http://www.thoughts-on-java.org/jpa-21-overview</a:t>
            </a:r>
            <a:r>
              <a:rPr lang="en-US" sz="1200" dirty="0" smtClean="0">
                <a:hlinkClick r:id="rId5"/>
              </a:rPr>
              <a:t>/</a:t>
            </a:r>
            <a:r>
              <a:rPr lang="uk-UA" sz="1200" dirty="0" smtClean="0"/>
              <a:t> </a:t>
            </a:r>
            <a:r>
              <a:rPr lang="en-US" sz="1200" dirty="0" smtClean="0"/>
              <a:t>(JPA 2.1 new)</a:t>
            </a:r>
            <a:endParaRPr lang="uk-UA" sz="1200" dirty="0" smtClean="0"/>
          </a:p>
          <a:p>
            <a:pPr marL="0" indent="0">
              <a:buNone/>
            </a:pPr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www.java2s.com/Code/Java/JPA/CatalogJPA.htm</a:t>
            </a:r>
            <a:r>
              <a:rPr lang="en-US" sz="1200" dirty="0" smtClean="0"/>
              <a:t> (code examples</a:t>
            </a:r>
            <a:r>
              <a:rPr lang="en-US" sz="1200" dirty="0" smtClean="0"/>
              <a:t>)</a:t>
            </a:r>
            <a:endParaRPr lang="en-US" sz="12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Not covered by Lecture:</a:t>
            </a:r>
          </a:p>
          <a:p>
            <a:pPr marL="0" indent="0">
              <a:buNone/>
            </a:pPr>
            <a:r>
              <a:rPr lang="en-US" sz="1200" dirty="0">
                <a:hlinkClick r:id="rId7"/>
              </a:rPr>
              <a:t>http://www.baeldung.com/2011/12/13/the-persistence-layer-with-spring-3-1-and-jpa</a:t>
            </a:r>
            <a:r>
              <a:rPr lang="en-US" sz="1200" dirty="0" smtClean="0">
                <a:hlinkClick r:id="rId7"/>
              </a:rPr>
              <a:t>/</a:t>
            </a:r>
            <a:r>
              <a:rPr lang="en-US" sz="1200" dirty="0" smtClean="0"/>
              <a:t> (JPA vs Spring </a:t>
            </a:r>
            <a:r>
              <a:rPr lang="en-US" sz="1200" dirty="0" err="1" smtClean="0"/>
              <a:t>config</a:t>
            </a:r>
            <a:r>
              <a:rPr lang="en-US" sz="1200" dirty="0" smtClean="0"/>
              <a:t>)</a:t>
            </a:r>
          </a:p>
          <a:p>
            <a:pPr marL="0" indent="0">
              <a:buNone/>
            </a:pPr>
            <a:r>
              <a:rPr lang="en-US" sz="1200" dirty="0">
                <a:hlinkClick r:id="rId8"/>
              </a:rPr>
              <a:t>https://</a:t>
            </a:r>
            <a:r>
              <a:rPr lang="en-US" sz="1200" dirty="0" smtClean="0">
                <a:hlinkClick r:id="rId8"/>
              </a:rPr>
              <a:t>en.wikibooks.org/wiki/Java_Persistence/Caching</a:t>
            </a:r>
            <a:r>
              <a:rPr lang="en-US" sz="1200" dirty="0" smtClean="0"/>
              <a:t> (Caching)</a:t>
            </a:r>
          </a:p>
          <a:p>
            <a:pPr marL="0" indent="0">
              <a:buNone/>
            </a:pPr>
            <a:r>
              <a:rPr lang="en-US" sz="1200" dirty="0">
                <a:hlinkClick r:id="rId9"/>
              </a:rPr>
              <a:t>http://</a:t>
            </a:r>
            <a:r>
              <a:rPr lang="en-US" sz="1200" dirty="0" smtClean="0">
                <a:hlinkClick r:id="rId9"/>
              </a:rPr>
              <a:t>docs.oracle.com/javaee/6/tutorial/doc/gkjjj.html#gkjeb</a:t>
            </a:r>
            <a:r>
              <a:rPr lang="en-US" sz="1200" dirty="0" smtClean="0"/>
              <a:t> (Caching)</a:t>
            </a:r>
          </a:p>
          <a:p>
            <a:pPr marL="0" indent="0">
              <a:buNone/>
            </a:pPr>
            <a:r>
              <a:rPr lang="en-US" sz="1200" dirty="0">
                <a:hlinkClick r:id="rId10"/>
              </a:rPr>
              <a:t>https://</a:t>
            </a:r>
            <a:r>
              <a:rPr lang="en-US" sz="1200" dirty="0" smtClean="0">
                <a:hlinkClick r:id="rId10"/>
              </a:rPr>
              <a:t>en.wikibooks.org/wiki/Java_Persistence/Locking</a:t>
            </a:r>
            <a:r>
              <a:rPr lang="en-US" sz="1200" dirty="0" smtClean="0"/>
              <a:t> (Locking and versioning)</a:t>
            </a:r>
          </a:p>
          <a:p>
            <a:pPr marL="0" indent="0">
              <a:buNone/>
            </a:pPr>
            <a:r>
              <a:rPr lang="en-US" sz="1200" dirty="0">
                <a:hlinkClick r:id="rId11"/>
              </a:rPr>
              <a:t>https://</a:t>
            </a:r>
            <a:r>
              <a:rPr lang="en-US" sz="1200" dirty="0" smtClean="0">
                <a:hlinkClick r:id="rId11"/>
              </a:rPr>
              <a:t>en.wikibooks.org/wiki/Java_Persistence/Transactions</a:t>
            </a:r>
            <a:r>
              <a:rPr lang="en-US" sz="1200" dirty="0" smtClean="0"/>
              <a:t> (Transactions: programmatic support)</a:t>
            </a:r>
          </a:p>
          <a:p>
            <a:pPr marL="0" indent="0">
              <a:buNone/>
            </a:pPr>
            <a:r>
              <a:rPr lang="en-US" sz="1200" dirty="0">
                <a:hlinkClick r:id="rId12"/>
              </a:rPr>
              <a:t>http://</a:t>
            </a:r>
            <a:r>
              <a:rPr lang="en-US" sz="1200" dirty="0" smtClean="0">
                <a:hlinkClick r:id="rId12"/>
              </a:rPr>
              <a:t>www.kumaranuj.com/2013/06/jpa-2-entitymanagers-transactions-and.html</a:t>
            </a:r>
            <a:r>
              <a:rPr lang="en-US" sz="1200" dirty="0" smtClean="0"/>
              <a:t> </a:t>
            </a:r>
          </a:p>
          <a:p>
            <a:pPr marL="0" indent="0">
              <a:buNone/>
            </a:pPr>
            <a:r>
              <a:rPr lang="en-US" sz="1200" dirty="0">
                <a:hlinkClick r:id="rId13"/>
              </a:rPr>
              <a:t>http://</a:t>
            </a:r>
            <a:r>
              <a:rPr lang="en-US" sz="1200" dirty="0" smtClean="0">
                <a:hlinkClick r:id="rId13"/>
              </a:rPr>
              <a:t>www.datanucleus.org/products/datanucleus/jpa/transactions.html</a:t>
            </a:r>
            <a:r>
              <a:rPr lang="en-US" sz="1200" dirty="0" smtClean="0"/>
              <a:t> 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39" cy="6858000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3546740" cy="6471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35" y="1390590"/>
            <a:ext cx="2038410" cy="2038410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34017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ORM PARADIGM MISMATCH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1001" y="2441969"/>
            <a:ext cx="7444988" cy="389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RDBMS has no standard inheritance support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26385" y="1246606"/>
            <a:ext cx="2399193" cy="2954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GRANULARITY</a:t>
            </a:r>
            <a:endParaRPr lang="en-US" b="1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26385" y="2104644"/>
            <a:ext cx="239919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SUBTYPING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21001" y="1579261"/>
            <a:ext cx="7650934" cy="356444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One table can map into several classes or vice-versa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79812" y="3318769"/>
            <a:ext cx="7733313" cy="709425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DB tables use primary keys while Java has reference equality (==) and customizable equality check </a:t>
            </a:r>
            <a:r>
              <a:rPr lang="en-US" dirty="0">
                <a:solidFill>
                  <a:srgbClr val="444444"/>
                </a:solidFill>
              </a:rPr>
              <a:t>method (.</a:t>
            </a:r>
            <a:r>
              <a:rPr lang="en-US" dirty="0" smtClean="0">
                <a:solidFill>
                  <a:srgbClr val="444444"/>
                </a:solidFill>
              </a:rPr>
              <a:t>equals)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26385" y="2978935"/>
            <a:ext cx="239919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EQUALITY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79812" y="4489114"/>
            <a:ext cx="7733313" cy="356444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 smtClean="0"/>
              <a:t>DB table dependencies are unidirectional one-to-many by nature  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26385" y="4165756"/>
            <a:ext cx="239919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ASSOCIATONS</a:t>
            </a:r>
            <a:endParaRPr lang="en-US" b="1" dirty="0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479812" y="5363041"/>
            <a:ext cx="7733313" cy="676532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 smtClean="0"/>
              <a:t>Java (OOP) allows browsing object structures though associations network; which is too expensive in RDBMS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26385" y="5039683"/>
            <a:ext cx="239919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0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uiExpand="1" build="p" animBg="1"/>
      <p:bldP spid="6" grpId="0" animBg="1"/>
      <p:bldP spid="7" grpId="0"/>
      <p:bldP spid="8" grpId="0"/>
      <p:bldP spid="9" grpId="0" animBg="1"/>
      <p:bldP spid="10" grpId="0"/>
      <p:bldP spid="11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932688"/>
            <a:ext cx="3426941" cy="5566899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JPA ORM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Entity bean requirements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67708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Class-level mapping, inheritance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357780" y="2699810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Field-level </a:t>
              </a: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mapping</a:t>
              </a: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52683" y="3922172"/>
            <a:ext cx="7780439" cy="408253"/>
            <a:chOff x="357780" y="3331911"/>
            <a:chExt cx="7780439" cy="408253"/>
          </a:xfrm>
        </p:grpSpPr>
        <p:sp>
          <p:nvSpPr>
            <p:cNvPr id="60" name="TextBox 59"/>
            <p:cNvSpPr txBox="1"/>
            <p:nvPr/>
          </p:nvSpPr>
          <p:spPr>
            <a:xfrm>
              <a:off x="823019" y="3356091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/>
                <a:t>Relations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52683" y="4554274"/>
            <a:ext cx="7780439" cy="408253"/>
            <a:chOff x="357780" y="3964014"/>
            <a:chExt cx="7780439" cy="408253"/>
          </a:xfrm>
        </p:grpSpPr>
        <p:sp>
          <p:nvSpPr>
            <p:cNvPr id="65" name="TextBox 64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Definition overrides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352683" y="3331912"/>
            <a:ext cx="7780439" cy="408253"/>
            <a:chOff x="357780" y="4596118"/>
            <a:chExt cx="7780439" cy="408253"/>
          </a:xfrm>
        </p:grpSpPr>
        <p:sp>
          <p:nvSpPr>
            <p:cNvPr id="34" name="TextBox 33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Identifiers, value generation</a:t>
              </a: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accent2"/>
                  </a:solidFill>
                  <a:latin typeface="Arial Black"/>
                  <a:cs typeface="Arial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37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SzPct val="140000"/>
            </a:pPr>
            <a:r>
              <a:rPr lang="en-US" dirty="0" smtClean="0">
                <a:solidFill>
                  <a:srgbClr val="444444"/>
                </a:solidFill>
              </a:rPr>
              <a:t>POJO</a:t>
            </a:r>
          </a:p>
          <a:p>
            <a:pPr>
              <a:buSzPct val="140000"/>
            </a:pPr>
            <a:r>
              <a:rPr lang="en-US" dirty="0" smtClean="0">
                <a:solidFill>
                  <a:srgbClr val="444444"/>
                </a:solidFill>
              </a:rPr>
              <a:t>Must have public or protected no-argument constructor</a:t>
            </a:r>
            <a:endParaRPr lang="en-US" dirty="0">
              <a:solidFill>
                <a:srgbClr val="444444"/>
              </a:solidFill>
            </a:endParaRPr>
          </a:p>
          <a:p>
            <a:pPr>
              <a:buSzPct val="140000"/>
            </a:pPr>
            <a:r>
              <a:rPr lang="en-US" dirty="0" smtClean="0">
                <a:solidFill>
                  <a:srgbClr val="444444"/>
                </a:solidFill>
              </a:rPr>
              <a:t>Class must not be declared final</a:t>
            </a:r>
          </a:p>
          <a:p>
            <a:r>
              <a:rPr lang="en-US" dirty="0">
                <a:solidFill>
                  <a:srgbClr val="444444"/>
                </a:solidFill>
              </a:rPr>
              <a:t>No methods or persistent </a:t>
            </a:r>
            <a:r>
              <a:rPr lang="en-US" dirty="0" smtClean="0">
                <a:solidFill>
                  <a:srgbClr val="444444"/>
                </a:solidFill>
              </a:rPr>
              <a:t>fields must </a:t>
            </a:r>
            <a:r>
              <a:rPr lang="en-US" dirty="0">
                <a:solidFill>
                  <a:srgbClr val="444444"/>
                </a:solidFill>
              </a:rPr>
              <a:t>be declared final</a:t>
            </a:r>
          </a:p>
          <a:p>
            <a:r>
              <a:rPr lang="en-US" dirty="0">
                <a:solidFill>
                  <a:srgbClr val="444444"/>
                </a:solidFill>
              </a:rPr>
              <a:t>Persistent </a:t>
            </a:r>
            <a:r>
              <a:rPr lang="en-US" dirty="0" smtClean="0">
                <a:solidFill>
                  <a:srgbClr val="444444"/>
                </a:solidFill>
              </a:rPr>
              <a:t>fields should not be </a:t>
            </a:r>
            <a:r>
              <a:rPr lang="en-US" dirty="0">
                <a:solidFill>
                  <a:srgbClr val="444444"/>
                </a:solidFill>
              </a:rPr>
              <a:t>declared </a:t>
            </a:r>
            <a:r>
              <a:rPr lang="en-US" dirty="0" smtClean="0">
                <a:solidFill>
                  <a:srgbClr val="444444"/>
                </a:solidFill>
              </a:rPr>
              <a:t>public and should be </a:t>
            </a:r>
            <a:r>
              <a:rPr lang="en-US" dirty="0">
                <a:solidFill>
                  <a:srgbClr val="444444"/>
                </a:solidFill>
              </a:rPr>
              <a:t>accessed directly only by the entity class’s </a:t>
            </a:r>
            <a:r>
              <a:rPr lang="en-US" dirty="0" smtClean="0">
                <a:solidFill>
                  <a:srgbClr val="444444"/>
                </a:solidFill>
              </a:rPr>
              <a:t>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ENTITY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java.util.Date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javax.persistence.Entity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javax.persistence.Id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@Id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Date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addedAt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street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String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houseNumber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SIMPLE ENTITY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123" y="1423858"/>
            <a:ext cx="27908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1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22221</TotalTime>
  <Words>1476</Words>
  <Application>Microsoft Office PowerPoint</Application>
  <PresentationFormat>On-screen Show (4:3)</PresentationFormat>
  <Paragraphs>900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ＭＳ Ｐゴシック</vt:lpstr>
      <vt:lpstr>Arial</vt:lpstr>
      <vt:lpstr>Arial Black</vt:lpstr>
      <vt:lpstr>Calibri</vt:lpstr>
      <vt:lpstr>Courier New</vt:lpstr>
      <vt:lpstr>Lucida Grande</vt:lpstr>
      <vt:lpstr>Tahoma</vt:lpstr>
      <vt:lpstr>Times New Roman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Yuriy Oglabyak</cp:lastModifiedBy>
  <cp:revision>1235</cp:revision>
  <cp:lastPrinted>2014-07-09T13:30:36Z</cp:lastPrinted>
  <dcterms:created xsi:type="dcterms:W3CDTF">2014-07-08T13:27:24Z</dcterms:created>
  <dcterms:modified xsi:type="dcterms:W3CDTF">2016-09-14T15:01:16Z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